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ags/tag1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87" r:id="rId1"/>
  </p:sldMasterIdLst>
  <p:notesMasterIdLst>
    <p:notesMasterId r:id="rId15"/>
  </p:notesMasterIdLst>
  <p:sldIdLst>
    <p:sldId id="256" r:id="rId2"/>
    <p:sldId id="328" r:id="rId3"/>
    <p:sldId id="332" r:id="rId4"/>
    <p:sldId id="339" r:id="rId5"/>
    <p:sldId id="331" r:id="rId6"/>
    <p:sldId id="333" r:id="rId7"/>
    <p:sldId id="340" r:id="rId8"/>
    <p:sldId id="334" r:id="rId9"/>
    <p:sldId id="335" r:id="rId10"/>
    <p:sldId id="336" r:id="rId11"/>
    <p:sldId id="337" r:id="rId12"/>
    <p:sldId id="338" r:id="rId13"/>
    <p:sldId id="257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7F7F7F"/>
    <a:srgbClr val="4AB6D8"/>
    <a:srgbClr val="009B74"/>
    <a:srgbClr val="182642"/>
    <a:srgbClr val="F1F1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85" autoAdjust="0"/>
    <p:restoredTop sz="78480" autoAdjust="0"/>
  </p:normalViewPr>
  <p:slideViewPr>
    <p:cSldViewPr snapToGrid="0">
      <p:cViewPr varScale="1">
        <p:scale>
          <a:sx n="90" d="100"/>
          <a:sy n="90" d="100"/>
        </p:scale>
        <p:origin x="1392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C812FB-F91B-43A8-93CC-C775265DBD4C}" type="datetimeFigureOut">
              <a:rPr lang="en-US" smtClean="0"/>
              <a:t>6/16/2018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231667-F749-447D-B574-B24011B010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1598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dirty="0"/>
          </a:p>
          <a:p>
            <a:endParaRPr lang="el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C87FAE-DBB4-304A-85B6-C3B042B13BD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333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dirty="0"/>
          </a:p>
          <a:p>
            <a:endParaRPr lang="el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C87FAE-DBB4-304A-85B6-C3B042B13BD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1199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dirty="0"/>
          </a:p>
          <a:p>
            <a:endParaRPr lang="el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C87FAE-DBB4-304A-85B6-C3B042B13BD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0526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dirty="0"/>
          </a:p>
          <a:p>
            <a:endParaRPr lang="el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C87FAE-DBB4-304A-85B6-C3B042B13BD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8010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dirty="0"/>
          </a:p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Procrastination =&gt; </a:t>
            </a:r>
            <a:r>
              <a:rPr lang="el-GR" sz="12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δεν μπορείς να το αναβάλεις!</a:t>
            </a:r>
            <a:endParaRPr lang="el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C87FAE-DBB4-304A-85B6-C3B042B13BD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6801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dirty="0"/>
          </a:p>
          <a:p>
            <a:r>
              <a:rPr lang="en-US" sz="1200" b="1" dirty="0">
                <a:latin typeface="+mn-lt"/>
              </a:rPr>
              <a:t>Unit</a:t>
            </a:r>
            <a:r>
              <a:rPr lang="en-US" sz="1200" dirty="0">
                <a:latin typeface="+mn-lt"/>
              </a:rPr>
              <a:t> –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do the parts perform correctly alone</a:t>
            </a:r>
          </a:p>
          <a:p>
            <a:r>
              <a:rPr lang="en-US" sz="1200" b="1" dirty="0">
                <a:latin typeface="+mn-lt"/>
              </a:rPr>
              <a:t>Integration</a:t>
            </a:r>
            <a:r>
              <a:rPr lang="en-US" sz="1200" dirty="0"/>
              <a:t> –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do the parts perform correctly alone</a:t>
            </a:r>
            <a:endParaRPr lang="en-US" sz="1200" b="1" dirty="0">
              <a:latin typeface="+mn-lt"/>
            </a:endParaRPr>
          </a:p>
          <a:p>
            <a:r>
              <a:rPr lang="en-US" sz="1200" b="1" dirty="0"/>
              <a:t>User Acceptance</a:t>
            </a:r>
            <a:r>
              <a:rPr lang="en-US" sz="1200" dirty="0"/>
              <a:t> –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does the user meet the end user’s expectations</a:t>
            </a:r>
            <a:endParaRPr lang="en-US" dirty="0"/>
          </a:p>
          <a:p>
            <a:endParaRPr lang="el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C87FAE-DBB4-304A-85B6-C3B042B13BD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7791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dirty="0"/>
          </a:p>
          <a:p>
            <a:endParaRPr lang="el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C87FAE-DBB4-304A-85B6-C3B042B13BD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0783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dirty="0"/>
          </a:p>
          <a:p>
            <a:endParaRPr lang="el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C87FAE-DBB4-304A-85B6-C3B042B13BD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2203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dirty="0"/>
          </a:p>
          <a:p>
            <a:endParaRPr lang="el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C87FAE-DBB4-304A-85B6-C3B042B13BD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822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dirty="0"/>
          </a:p>
          <a:p>
            <a:endParaRPr lang="el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C87FAE-DBB4-304A-85B6-C3B042B13BD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0886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dirty="0"/>
          </a:p>
          <a:p>
            <a:endParaRPr lang="el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C87FAE-DBB4-304A-85B6-C3B042B13BD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6983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Placeholder 3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21" b="28414"/>
          <a:stretch/>
        </p:blipFill>
        <p:spPr>
          <a:xfrm>
            <a:off x="-14453" y="0"/>
            <a:ext cx="12206452" cy="5175422"/>
          </a:xfrm>
          <a:prstGeom prst="rect">
            <a:avLst/>
          </a:prstGeom>
        </p:spPr>
      </p:pic>
      <p:sp>
        <p:nvSpPr>
          <p:cNvPr id="17" name="Rectangle 16"/>
          <p:cNvSpPr/>
          <p:nvPr userDrawn="1"/>
        </p:nvSpPr>
        <p:spPr>
          <a:xfrm>
            <a:off x="-1" y="5168315"/>
            <a:ext cx="12203245" cy="1379016"/>
          </a:xfrm>
          <a:prstGeom prst="rect">
            <a:avLst/>
          </a:prstGeom>
          <a:solidFill>
            <a:srgbClr val="F1F1F2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2"/>
          <p:cNvSpPr>
            <a:spLocks noGrp="1"/>
          </p:cNvSpPr>
          <p:nvPr>
            <p:ph type="body" idx="1"/>
          </p:nvPr>
        </p:nvSpPr>
        <p:spPr>
          <a:xfrm>
            <a:off x="495299" y="4391985"/>
            <a:ext cx="7490003" cy="605783"/>
          </a:xfrm>
        </p:spPr>
        <p:txBody>
          <a:bodyPr>
            <a:normAutofit/>
          </a:bodyPr>
          <a:lstStyle>
            <a:lvl1pPr marL="0" indent="0" algn="l">
              <a:buNone/>
              <a:defRPr lang="en-US" dirty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Shape 34"/>
          <p:cNvSpPr/>
          <p:nvPr/>
        </p:nvSpPr>
        <p:spPr>
          <a:xfrm rot="10800000">
            <a:off x="-11246" y="6540224"/>
            <a:ext cx="12203245" cy="329014"/>
          </a:xfrm>
          <a:prstGeom prst="rect">
            <a:avLst/>
          </a:prstGeom>
          <a:solidFill>
            <a:srgbClr val="4AB6D8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" name="Rectangle 17"/>
          <p:cNvSpPr/>
          <p:nvPr userDrawn="1"/>
        </p:nvSpPr>
        <p:spPr>
          <a:xfrm>
            <a:off x="339389" y="6587811"/>
            <a:ext cx="143821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l"/>
            <a:fld id="{28C490BA-722E-45E9-AC52-497E3BC3EA8D}" type="datetime1">
              <a:rPr lang="en-US" sz="800" smtClean="0">
                <a:solidFill>
                  <a:schemeClr val="bg1"/>
                </a:solidFill>
                <a:cs typeface="Arial"/>
              </a:rPr>
              <a:pPr lvl="0" algn="l"/>
              <a:t>6/16/2018</a:t>
            </a:fld>
            <a:r>
              <a:rPr lang="en-US" sz="800" dirty="0">
                <a:solidFill>
                  <a:schemeClr val="bg1"/>
                </a:solidFill>
                <a:cs typeface="Arial"/>
              </a:rPr>
              <a:t> © 2017 by kariera.gr</a:t>
            </a:r>
          </a:p>
        </p:txBody>
      </p:sp>
      <p:sp>
        <p:nvSpPr>
          <p:cNvPr id="24" name="Text Placeholder 23"/>
          <p:cNvSpPr>
            <a:spLocks noGrp="1"/>
          </p:cNvSpPr>
          <p:nvPr>
            <p:ph type="body" sz="quarter" idx="10"/>
          </p:nvPr>
        </p:nvSpPr>
        <p:spPr>
          <a:xfrm>
            <a:off x="495299" y="1600200"/>
            <a:ext cx="7489825" cy="2651125"/>
          </a:xfrm>
        </p:spPr>
        <p:txBody>
          <a:bodyPr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1" kern="1200" baseline="0" dirty="0">
                <a:solidFill>
                  <a:schemeClr val="bg1"/>
                </a:solidFill>
                <a:latin typeface="+mj-lt"/>
                <a:ea typeface="+mn-ea"/>
                <a:cs typeface="Rockwell"/>
              </a:defRPr>
            </a:lvl1pPr>
          </a:lstStyle>
          <a:p>
            <a:pPr lvl="0"/>
            <a:endParaRPr lang="en-US" dirty="0"/>
          </a:p>
        </p:txBody>
      </p: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852" y="5623733"/>
            <a:ext cx="2933595" cy="468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8664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664">
          <p15:clr>
            <a:srgbClr val="FBAE40"/>
          </p15:clr>
        </p15:guide>
        <p15:guide id="2" pos="312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 - Softwa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4700" y="6390744"/>
            <a:ext cx="1872000" cy="272374"/>
          </a:xfrm>
          <a:prstGeom prst="rect">
            <a:avLst/>
          </a:prstGeom>
        </p:spPr>
      </p:pic>
      <p:sp>
        <p:nvSpPr>
          <p:cNvPr id="10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0048873" y="6042356"/>
            <a:ext cx="1724026" cy="307012"/>
          </a:xfrm>
        </p:spPr>
        <p:txBody>
          <a:bodyPr anchor="b">
            <a:noAutofit/>
          </a:bodyPr>
          <a:lstStyle>
            <a:lvl1pPr marL="0" indent="0" algn="r">
              <a:buNone/>
              <a:defRPr sz="1400">
                <a:solidFill>
                  <a:srgbClr val="7F7F7F"/>
                </a:solidFill>
              </a:defRPr>
            </a:lvl1pPr>
          </a:lstStyle>
          <a:p>
            <a:r>
              <a:rPr lang="en-US" dirty="0"/>
              <a:t>Powered by:</a:t>
            </a:r>
          </a:p>
        </p:txBody>
      </p:sp>
    </p:spTree>
    <p:extLst>
      <p:ext uri="{BB962C8B-B14F-4D97-AF65-F5344CB8AC3E}">
        <p14:creationId xmlns:p14="http://schemas.microsoft.com/office/powerpoint/2010/main" val="27932692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AB6D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0048873" y="6042356"/>
            <a:ext cx="1724026" cy="307012"/>
          </a:xfrm>
        </p:spPr>
        <p:txBody>
          <a:bodyPr anchor="b">
            <a:noAutofit/>
          </a:bodyPr>
          <a:lstStyle>
            <a:lvl1pPr marL="0" indent="0" algn="r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Powered by: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4700" y="6390744"/>
            <a:ext cx="1871999" cy="272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4821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AB6D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>
                <a:cs typeface="Arial"/>
              </a:rPr>
              <a:t>© 2017  by kariera.gr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idx="1"/>
          </p:nvPr>
        </p:nvSpPr>
        <p:spPr>
          <a:xfrm>
            <a:off x="495299" y="4384431"/>
            <a:ext cx="11201401" cy="1787768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3"/>
          </p:nvPr>
        </p:nvSpPr>
        <p:spPr>
          <a:xfrm>
            <a:off x="495300" y="3316353"/>
            <a:ext cx="11201400" cy="931553"/>
          </a:xfrm>
        </p:spPr>
        <p:txBody>
          <a:bodyPr wrap="square" anchor="t" anchorCtr="0">
            <a:normAutofit/>
          </a:bodyPr>
          <a:lstStyle>
            <a:lvl1pPr marL="0" indent="0" algn="l">
              <a:buNone/>
              <a:defRPr sz="5400" baseline="0">
                <a:solidFill>
                  <a:schemeClr val="bg1"/>
                </a:solidFill>
                <a:latin typeface="Rockwell"/>
                <a:cs typeface="Rockwell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77906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300" y="1600200"/>
            <a:ext cx="11201400" cy="457199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0" y="213720"/>
            <a:ext cx="110359" cy="1068208"/>
          </a:xfrm>
          <a:prstGeom prst="rect">
            <a:avLst/>
          </a:prstGeom>
          <a:solidFill>
            <a:srgbClr val="4AB6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cs typeface="Arial"/>
              </a:rPr>
              <a:t>© 2017  by kariera.gr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ED92A7F-29E5-4B3A-AAED-FC3768733BF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0017" y="6390744"/>
            <a:ext cx="1706683" cy="272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91886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008">
          <p15:clr>
            <a:srgbClr val="FBAE40"/>
          </p15:clr>
        </p15:guide>
        <p15:guide id="2" pos="312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idx="13"/>
          </p:nvPr>
        </p:nvSpPr>
        <p:spPr>
          <a:xfrm>
            <a:off x="495300" y="1615440"/>
            <a:ext cx="5029200" cy="2651760"/>
          </a:xfrm>
        </p:spPr>
        <p:txBody>
          <a:bodyPr wrap="square" tIns="0" anchor="t" anchorCtr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kern="1200" baseline="0" dirty="0">
                <a:solidFill>
                  <a:schemeClr val="bg1"/>
                </a:solidFill>
                <a:latin typeface="Rockwell" panose="02060603020205020403" pitchFamily="18" charset="0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0017" y="6390744"/>
            <a:ext cx="1706683" cy="272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29463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71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5557" y="1600200"/>
            <a:ext cx="5514243" cy="457676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514242" cy="457676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0" y="213720"/>
            <a:ext cx="110359" cy="1068208"/>
          </a:xfrm>
          <a:prstGeom prst="rect">
            <a:avLst/>
          </a:prstGeom>
          <a:solidFill>
            <a:srgbClr val="4AB6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cs typeface="Arial"/>
              </a:rPr>
              <a:t>© 2017  by kariera.gr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ED92A7F-29E5-4B3A-AAED-FC3768733BF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0017" y="6390744"/>
            <a:ext cx="1706683" cy="272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07100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888">
          <p15:clr>
            <a:srgbClr val="FBAE40"/>
          </p15:clr>
        </p15:guide>
        <p15:guide id="2" pos="7368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right tex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5557" y="1600200"/>
            <a:ext cx="3720079" cy="457676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0" y="213720"/>
            <a:ext cx="110359" cy="1068208"/>
          </a:xfrm>
          <a:prstGeom prst="rect">
            <a:avLst/>
          </a:prstGeom>
          <a:solidFill>
            <a:srgbClr val="4AB6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cs typeface="Arial"/>
              </a:rPr>
              <a:t>© 2017  by kariera.gr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ED92A7F-29E5-4B3A-AAED-FC3768733BF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4378036" y="1600200"/>
            <a:ext cx="7318664" cy="4576763"/>
          </a:xfrm>
        </p:spPr>
        <p:txBody>
          <a:bodyPr/>
          <a:lstStyle/>
          <a:p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0017" y="6390744"/>
            <a:ext cx="1706683" cy="272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96614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888">
          <p15:clr>
            <a:srgbClr val="FBAE40"/>
          </p15:clr>
        </p15:guide>
        <p15:guide id="2" pos="7368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eft tex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976621" y="1600200"/>
            <a:ext cx="3720079" cy="457676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0" y="213720"/>
            <a:ext cx="110359" cy="1068208"/>
          </a:xfrm>
          <a:prstGeom prst="rect">
            <a:avLst/>
          </a:prstGeom>
          <a:solidFill>
            <a:srgbClr val="4AB6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cs typeface="Arial"/>
              </a:rPr>
              <a:t>© 2017  by kariera.gr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ED92A7F-29E5-4B3A-AAED-FC3768733BF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495300" y="1600200"/>
            <a:ext cx="7318664" cy="4576763"/>
          </a:xfrm>
        </p:spPr>
        <p:txBody>
          <a:bodyPr/>
          <a:lstStyle/>
          <a:p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0017" y="6390744"/>
            <a:ext cx="1706683" cy="272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15016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888">
          <p15:clr>
            <a:srgbClr val="FBAE40"/>
          </p15:clr>
        </p15:guide>
        <p15:guide id="2" pos="7368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5558" y="1600200"/>
            <a:ext cx="549201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00200"/>
            <a:ext cx="551424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0" y="213720"/>
            <a:ext cx="110359" cy="1068208"/>
          </a:xfrm>
          <a:prstGeom prst="rect">
            <a:avLst/>
          </a:prstGeom>
          <a:solidFill>
            <a:srgbClr val="4AB6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half" idx="13"/>
          </p:nvPr>
        </p:nvSpPr>
        <p:spPr>
          <a:xfrm>
            <a:off x="505557" y="2567354"/>
            <a:ext cx="5514243" cy="360960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567354"/>
            <a:ext cx="5514242" cy="360960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dirty="0">
                <a:cs typeface="Arial"/>
              </a:rPr>
              <a:t>© 2017  by kariera.gr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FED92A7F-29E5-4B3A-AAED-FC3768733BF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0017" y="6390744"/>
            <a:ext cx="1706683" cy="272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57357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888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placehol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213720"/>
            <a:ext cx="110359" cy="1068208"/>
          </a:xfrm>
          <a:prstGeom prst="rect">
            <a:avLst/>
          </a:prstGeom>
          <a:solidFill>
            <a:srgbClr val="4AB6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cs typeface="Arial"/>
              </a:rPr>
              <a:t>© 2017  by kariera.gr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ED92A7F-29E5-4B3A-AAED-FC3768733BF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5"/>
          </p:nvPr>
        </p:nvSpPr>
        <p:spPr>
          <a:xfrm>
            <a:off x="495300" y="1676862"/>
            <a:ext cx="1920000" cy="900000"/>
          </a:xfrm>
          <a:solidFill>
            <a:schemeClr val="bg1"/>
          </a:solidFill>
          <a:effectLst>
            <a:outerShdw blurRad="88900" sx="105000" sy="105000" algn="ctr" rotWithShape="0">
              <a:prstClr val="black">
                <a:alpha val="20000"/>
              </a:prstClr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2815650" y="1676862"/>
            <a:ext cx="1920000" cy="900000"/>
          </a:xfrm>
          <a:solidFill>
            <a:schemeClr val="bg1"/>
          </a:solidFill>
          <a:effectLst>
            <a:outerShdw blurRad="88900" sx="105000" sy="105000" algn="ctr" rotWithShape="0">
              <a:prstClr val="black">
                <a:alpha val="2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17"/>
          </p:nvPr>
        </p:nvSpPr>
        <p:spPr>
          <a:xfrm>
            <a:off x="5136000" y="1676862"/>
            <a:ext cx="1920000" cy="900000"/>
          </a:xfrm>
          <a:solidFill>
            <a:schemeClr val="bg1"/>
          </a:solidFill>
          <a:effectLst>
            <a:outerShdw blurRad="88900" sx="105000" sy="105000" algn="ctr" rotWithShape="0">
              <a:prstClr val="black">
                <a:alpha val="2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  <p:sp>
        <p:nvSpPr>
          <p:cNvPr id="11" name="Picture Placeholder 4"/>
          <p:cNvSpPr>
            <a:spLocks noGrp="1"/>
          </p:cNvSpPr>
          <p:nvPr>
            <p:ph type="pic" sz="quarter" idx="18"/>
          </p:nvPr>
        </p:nvSpPr>
        <p:spPr>
          <a:xfrm>
            <a:off x="7456350" y="1676862"/>
            <a:ext cx="1920000" cy="900000"/>
          </a:xfrm>
          <a:solidFill>
            <a:schemeClr val="bg1"/>
          </a:solidFill>
          <a:effectLst>
            <a:outerShdw blurRad="88900" sx="105000" sy="105000" algn="ctr" rotWithShape="0">
              <a:prstClr val="black">
                <a:alpha val="2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  <p:sp>
        <p:nvSpPr>
          <p:cNvPr id="12" name="Picture Placeholder 4"/>
          <p:cNvSpPr>
            <a:spLocks noGrp="1"/>
          </p:cNvSpPr>
          <p:nvPr>
            <p:ph type="pic" sz="quarter" idx="19"/>
          </p:nvPr>
        </p:nvSpPr>
        <p:spPr>
          <a:xfrm>
            <a:off x="9776700" y="1676862"/>
            <a:ext cx="1920000" cy="900000"/>
          </a:xfrm>
          <a:solidFill>
            <a:schemeClr val="bg1"/>
          </a:solidFill>
          <a:effectLst>
            <a:outerShdw blurRad="88900" sx="105000" sy="105000" algn="ctr" rotWithShape="0">
              <a:prstClr val="black">
                <a:alpha val="2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  <p:sp>
        <p:nvSpPr>
          <p:cNvPr id="13" name="Picture Placeholder 4"/>
          <p:cNvSpPr>
            <a:spLocks noGrp="1"/>
          </p:cNvSpPr>
          <p:nvPr>
            <p:ph type="pic" sz="quarter" idx="20"/>
          </p:nvPr>
        </p:nvSpPr>
        <p:spPr>
          <a:xfrm>
            <a:off x="495300" y="2875308"/>
            <a:ext cx="1920000" cy="900000"/>
          </a:xfrm>
          <a:solidFill>
            <a:schemeClr val="bg1"/>
          </a:solidFill>
          <a:effectLst>
            <a:outerShdw blurRad="88900" sx="105000" sy="105000" algn="ctr" rotWithShape="0">
              <a:prstClr val="black">
                <a:alpha val="2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  <p:sp>
        <p:nvSpPr>
          <p:cNvPr id="14" name="Picture Placeholder 4"/>
          <p:cNvSpPr>
            <a:spLocks noGrp="1"/>
          </p:cNvSpPr>
          <p:nvPr>
            <p:ph type="pic" sz="quarter" idx="21"/>
          </p:nvPr>
        </p:nvSpPr>
        <p:spPr>
          <a:xfrm>
            <a:off x="2815650" y="2875308"/>
            <a:ext cx="1920000" cy="900000"/>
          </a:xfrm>
          <a:solidFill>
            <a:schemeClr val="bg1"/>
          </a:solidFill>
          <a:effectLst>
            <a:outerShdw blurRad="88900" sx="105000" sy="105000" algn="ctr" rotWithShape="0">
              <a:prstClr val="black">
                <a:alpha val="2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  <p:sp>
        <p:nvSpPr>
          <p:cNvPr id="15" name="Picture Placeholder 4"/>
          <p:cNvSpPr>
            <a:spLocks noGrp="1"/>
          </p:cNvSpPr>
          <p:nvPr>
            <p:ph type="pic" sz="quarter" idx="22"/>
          </p:nvPr>
        </p:nvSpPr>
        <p:spPr>
          <a:xfrm>
            <a:off x="5136000" y="2875308"/>
            <a:ext cx="1920000" cy="900000"/>
          </a:xfrm>
          <a:solidFill>
            <a:schemeClr val="bg1"/>
          </a:solidFill>
          <a:effectLst>
            <a:outerShdw blurRad="88900" sx="105000" sy="105000" algn="ctr" rotWithShape="0">
              <a:prstClr val="black">
                <a:alpha val="2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  <p:sp>
        <p:nvSpPr>
          <p:cNvPr id="16" name="Picture Placeholder 4"/>
          <p:cNvSpPr>
            <a:spLocks noGrp="1"/>
          </p:cNvSpPr>
          <p:nvPr>
            <p:ph type="pic" sz="quarter" idx="23"/>
          </p:nvPr>
        </p:nvSpPr>
        <p:spPr>
          <a:xfrm>
            <a:off x="7456350" y="2875308"/>
            <a:ext cx="1920000" cy="900000"/>
          </a:xfrm>
          <a:solidFill>
            <a:schemeClr val="bg1"/>
          </a:solidFill>
          <a:effectLst>
            <a:outerShdw blurRad="88900" sx="105000" sy="105000" algn="ctr" rotWithShape="0">
              <a:prstClr val="black">
                <a:alpha val="2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  <p:sp>
        <p:nvSpPr>
          <p:cNvPr id="17" name="Picture Placeholder 4"/>
          <p:cNvSpPr>
            <a:spLocks noGrp="1"/>
          </p:cNvSpPr>
          <p:nvPr>
            <p:ph type="pic" sz="quarter" idx="24"/>
          </p:nvPr>
        </p:nvSpPr>
        <p:spPr>
          <a:xfrm>
            <a:off x="9776700" y="2875308"/>
            <a:ext cx="1920000" cy="900000"/>
          </a:xfrm>
          <a:solidFill>
            <a:schemeClr val="bg1"/>
          </a:solidFill>
          <a:effectLst>
            <a:outerShdw blurRad="88900" sx="105000" sy="105000" algn="ctr" rotWithShape="0">
              <a:prstClr val="black">
                <a:alpha val="2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  <p:sp>
        <p:nvSpPr>
          <p:cNvPr id="18" name="Picture Placeholder 4"/>
          <p:cNvSpPr>
            <a:spLocks noGrp="1"/>
          </p:cNvSpPr>
          <p:nvPr>
            <p:ph type="pic" sz="quarter" idx="25"/>
          </p:nvPr>
        </p:nvSpPr>
        <p:spPr>
          <a:xfrm>
            <a:off x="495300" y="4073754"/>
            <a:ext cx="1920000" cy="900000"/>
          </a:xfrm>
          <a:solidFill>
            <a:schemeClr val="bg1"/>
          </a:solidFill>
          <a:effectLst>
            <a:outerShdw blurRad="88900" sx="105000" sy="105000" algn="ctr" rotWithShape="0">
              <a:prstClr val="black">
                <a:alpha val="2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  <p:sp>
        <p:nvSpPr>
          <p:cNvPr id="19" name="Picture Placeholder 4"/>
          <p:cNvSpPr>
            <a:spLocks noGrp="1"/>
          </p:cNvSpPr>
          <p:nvPr>
            <p:ph type="pic" sz="quarter" idx="26"/>
          </p:nvPr>
        </p:nvSpPr>
        <p:spPr>
          <a:xfrm>
            <a:off x="2815650" y="4073754"/>
            <a:ext cx="1920000" cy="900000"/>
          </a:xfrm>
          <a:solidFill>
            <a:schemeClr val="bg1"/>
          </a:solidFill>
          <a:effectLst>
            <a:outerShdw blurRad="88900" sx="105000" sy="105000" algn="ctr" rotWithShape="0">
              <a:prstClr val="black">
                <a:alpha val="2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  <p:sp>
        <p:nvSpPr>
          <p:cNvPr id="20" name="Picture Placeholder 4"/>
          <p:cNvSpPr>
            <a:spLocks noGrp="1"/>
          </p:cNvSpPr>
          <p:nvPr>
            <p:ph type="pic" sz="quarter" idx="27"/>
          </p:nvPr>
        </p:nvSpPr>
        <p:spPr>
          <a:xfrm>
            <a:off x="5136000" y="4073754"/>
            <a:ext cx="1920000" cy="900000"/>
          </a:xfrm>
          <a:solidFill>
            <a:schemeClr val="bg1"/>
          </a:solidFill>
          <a:effectLst>
            <a:outerShdw blurRad="88900" sx="105000" sy="105000" algn="ctr" rotWithShape="0">
              <a:prstClr val="black">
                <a:alpha val="2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  <p:sp>
        <p:nvSpPr>
          <p:cNvPr id="21" name="Picture Placeholder 4"/>
          <p:cNvSpPr>
            <a:spLocks noGrp="1"/>
          </p:cNvSpPr>
          <p:nvPr>
            <p:ph type="pic" sz="quarter" idx="28"/>
          </p:nvPr>
        </p:nvSpPr>
        <p:spPr>
          <a:xfrm>
            <a:off x="7456350" y="4073754"/>
            <a:ext cx="1920000" cy="900000"/>
          </a:xfrm>
          <a:solidFill>
            <a:schemeClr val="bg1"/>
          </a:solidFill>
          <a:effectLst>
            <a:outerShdw blurRad="88900" sx="105000" sy="105000" algn="ctr" rotWithShape="0">
              <a:prstClr val="black">
                <a:alpha val="2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  <p:sp>
        <p:nvSpPr>
          <p:cNvPr id="22" name="Picture Placeholder 4"/>
          <p:cNvSpPr>
            <a:spLocks noGrp="1"/>
          </p:cNvSpPr>
          <p:nvPr>
            <p:ph type="pic" sz="quarter" idx="29"/>
          </p:nvPr>
        </p:nvSpPr>
        <p:spPr>
          <a:xfrm>
            <a:off x="9776700" y="4073754"/>
            <a:ext cx="1920000" cy="900000"/>
          </a:xfrm>
          <a:solidFill>
            <a:schemeClr val="bg1"/>
          </a:solidFill>
          <a:effectLst>
            <a:outerShdw blurRad="88900" sx="105000" sy="105000" algn="ctr" rotWithShape="0">
              <a:prstClr val="black">
                <a:alpha val="2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  <p:sp>
        <p:nvSpPr>
          <p:cNvPr id="23" name="Picture Placeholder 4"/>
          <p:cNvSpPr>
            <a:spLocks noGrp="1"/>
          </p:cNvSpPr>
          <p:nvPr>
            <p:ph type="pic" sz="quarter" idx="30"/>
          </p:nvPr>
        </p:nvSpPr>
        <p:spPr>
          <a:xfrm>
            <a:off x="495300" y="5272200"/>
            <a:ext cx="1920000" cy="900000"/>
          </a:xfrm>
          <a:solidFill>
            <a:schemeClr val="bg1"/>
          </a:solidFill>
          <a:effectLst>
            <a:outerShdw blurRad="88900" sx="105000" sy="105000" algn="ctr" rotWithShape="0">
              <a:prstClr val="black">
                <a:alpha val="2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  <p:sp>
        <p:nvSpPr>
          <p:cNvPr id="24" name="Picture Placeholder 4"/>
          <p:cNvSpPr>
            <a:spLocks noGrp="1"/>
          </p:cNvSpPr>
          <p:nvPr>
            <p:ph type="pic" sz="quarter" idx="31"/>
          </p:nvPr>
        </p:nvSpPr>
        <p:spPr>
          <a:xfrm>
            <a:off x="2815650" y="5272200"/>
            <a:ext cx="1920000" cy="900000"/>
          </a:xfrm>
          <a:solidFill>
            <a:schemeClr val="bg1"/>
          </a:solidFill>
          <a:effectLst>
            <a:outerShdw blurRad="88900" sx="105000" sy="105000" algn="ctr" rotWithShape="0">
              <a:prstClr val="black">
                <a:alpha val="2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  <p:sp>
        <p:nvSpPr>
          <p:cNvPr id="25" name="Picture Placeholder 4"/>
          <p:cNvSpPr>
            <a:spLocks noGrp="1"/>
          </p:cNvSpPr>
          <p:nvPr>
            <p:ph type="pic" sz="quarter" idx="32"/>
          </p:nvPr>
        </p:nvSpPr>
        <p:spPr>
          <a:xfrm>
            <a:off x="5136000" y="5272200"/>
            <a:ext cx="1920000" cy="900000"/>
          </a:xfrm>
          <a:solidFill>
            <a:schemeClr val="bg1"/>
          </a:solidFill>
          <a:effectLst>
            <a:outerShdw blurRad="88900" sx="105000" sy="105000" algn="ctr" rotWithShape="0">
              <a:prstClr val="black">
                <a:alpha val="2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  <p:sp>
        <p:nvSpPr>
          <p:cNvPr id="26" name="Picture Placeholder 4"/>
          <p:cNvSpPr>
            <a:spLocks noGrp="1"/>
          </p:cNvSpPr>
          <p:nvPr>
            <p:ph type="pic" sz="quarter" idx="33"/>
          </p:nvPr>
        </p:nvSpPr>
        <p:spPr>
          <a:xfrm>
            <a:off x="7456350" y="5272200"/>
            <a:ext cx="1920000" cy="900000"/>
          </a:xfrm>
          <a:solidFill>
            <a:schemeClr val="bg1"/>
          </a:solidFill>
          <a:effectLst>
            <a:outerShdw blurRad="88900" sx="105000" sy="105000" algn="ctr" rotWithShape="0">
              <a:prstClr val="black">
                <a:alpha val="2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  <p:sp>
        <p:nvSpPr>
          <p:cNvPr id="27" name="Picture Placeholder 4"/>
          <p:cNvSpPr>
            <a:spLocks noGrp="1"/>
          </p:cNvSpPr>
          <p:nvPr>
            <p:ph type="pic" sz="quarter" idx="34"/>
          </p:nvPr>
        </p:nvSpPr>
        <p:spPr>
          <a:xfrm>
            <a:off x="9776700" y="5272200"/>
            <a:ext cx="1920000" cy="900000"/>
          </a:xfrm>
          <a:solidFill>
            <a:schemeClr val="bg1"/>
          </a:solidFill>
          <a:effectLst>
            <a:outerShdw blurRad="88900" sx="105000" sy="105000" algn="ctr" rotWithShape="0">
              <a:prstClr val="black">
                <a:alpha val="2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0017" y="6390744"/>
            <a:ext cx="1706683" cy="272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6941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Softwa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213720"/>
            <a:ext cx="110359" cy="1068208"/>
          </a:xfrm>
          <a:prstGeom prst="rect">
            <a:avLst/>
          </a:prstGeom>
          <a:solidFill>
            <a:srgbClr val="4AB6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cs typeface="Arial"/>
              </a:rPr>
              <a:t>© 2017  by kariera.gr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ED92A7F-29E5-4B3A-AAED-FC3768733BF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0017" y="6390744"/>
            <a:ext cx="1706683" cy="272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5115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IO_EK=1463;MIO_UPDATE=True;MIO_VERSION=29.09.2015 09:24:53;MIO_DBID=13AFE5B2-300B-4455-88B7-51C17E0F218E;MIO_LASTDOWNLOADED=09.10.2015 12:03:08;MIO_OBJECTNAME=Master Office Theme;MIO_LASTEDITORNAME=Karsten Borgman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5300" y="263636"/>
            <a:ext cx="11201400" cy="9683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600200"/>
            <a:ext cx="11201400" cy="4571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 err="1"/>
              <a:t>Thirdlevel</a:t>
            </a:r>
            <a:endParaRPr lang="en-US" dirty="0"/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rgbClr val="7F7F7F"/>
                </a:solidFill>
                <a:latin typeface="+mj-lt"/>
              </a:defRPr>
            </a:lvl1pPr>
          </a:lstStyle>
          <a:p>
            <a:r>
              <a:rPr lang="en-US" dirty="0">
                <a:cs typeface="Arial"/>
              </a:rPr>
              <a:t>© 2017  by kariera.gr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97507" y="63563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2">
                    <a:lumMod val="50000"/>
                  </a:schemeClr>
                </a:solidFill>
                <a:latin typeface="+mj-lt"/>
              </a:defRPr>
            </a:lvl1pPr>
          </a:lstStyle>
          <a:p>
            <a:fld id="{FED92A7F-29E5-4B3A-AAED-FC3768733BF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empower - DO NOT DELETE!!!" hidden="1"/>
          <p:cNvSpPr/>
          <p:nvPr userDrawn="1">
            <p:custDataLst>
              <p:tags r:id="rId14"/>
            </p:custDataLst>
          </p:nvPr>
        </p:nvSpPr>
        <p:spPr>
          <a:xfrm>
            <a:off x="-1270000" y="-1270000"/>
            <a:ext cx="0" cy="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632955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701" r:id="rId10"/>
    <p:sldLayoutId id="2147483700" r:id="rId11"/>
    <p:sldLayoutId id="2147483702" r:id="rId1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90000"/>
              <a:lumOff val="10000"/>
            </a:schemeClr>
          </a:solidFill>
          <a:latin typeface="+mj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90000"/>
              <a:lumOff val="10000"/>
            </a:schemeClr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90000"/>
              <a:lumOff val="10000"/>
            </a:schemeClr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90000"/>
              <a:lumOff val="10000"/>
            </a:schemeClr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90000"/>
              <a:lumOff val="10000"/>
            </a:schemeClr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888">
          <p15:clr>
            <a:srgbClr val="F26B43"/>
          </p15:clr>
        </p15:guide>
        <p15:guide id="2" pos="736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Dimitris Deligiorgis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Unit Testing</a:t>
            </a:r>
          </a:p>
        </p:txBody>
      </p:sp>
    </p:spTree>
    <p:extLst>
      <p:ext uri="{BB962C8B-B14F-4D97-AF65-F5344CB8AC3E}">
        <p14:creationId xmlns:p14="http://schemas.microsoft.com/office/powerpoint/2010/main" val="39954579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F71980-6091-47C5-AA28-CF77E450C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The 3A Pattern</a:t>
            </a:r>
            <a:endParaRPr lang="el-GR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993B46-BEF5-4B6F-B66B-B948AACEAA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3768350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+mn-lt"/>
              </a:rPr>
              <a:t>Arrange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 all necessary preconditions and inputs</a:t>
            </a:r>
          </a:p>
          <a:p>
            <a:r>
              <a:rPr lang="en-US" sz="2800" b="1" dirty="0">
                <a:latin typeface="+mn-lt"/>
              </a:rPr>
              <a:t>Act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 on the object or method under test</a:t>
            </a:r>
          </a:p>
          <a:p>
            <a:r>
              <a:rPr lang="en-US" sz="2800" b="1" dirty="0">
                <a:latin typeface="+mn-lt"/>
              </a:rPr>
              <a:t>Assert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 that the expected results have occurred </a:t>
            </a:r>
          </a:p>
        </p:txBody>
      </p:sp>
    </p:spTree>
    <p:extLst>
      <p:ext uri="{BB962C8B-B14F-4D97-AF65-F5344CB8AC3E}">
        <p14:creationId xmlns:p14="http://schemas.microsoft.com/office/powerpoint/2010/main" val="37214091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F71980-6091-47C5-AA28-CF77E450C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Best practices</a:t>
            </a:r>
            <a:endParaRPr lang="el-GR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993B46-BEF5-4B6F-B66B-B948AACEAA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3768350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The test name should </a:t>
            </a:r>
            <a:r>
              <a:rPr lang="en-US" sz="2800" b="1" dirty="0">
                <a:latin typeface="+mn-lt"/>
              </a:rPr>
              <a:t>express a specific requirement that is tested</a:t>
            </a:r>
          </a:p>
          <a:p>
            <a:pPr lvl="1"/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Expected </a:t>
            </a:r>
            <a:r>
              <a:rPr lang="en-US" sz="2800" b="1" dirty="0">
                <a:latin typeface="+mn-lt"/>
              </a:rPr>
              <a:t>input or state</a:t>
            </a:r>
          </a:p>
          <a:p>
            <a:pPr lvl="1"/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Expected </a:t>
            </a:r>
            <a:r>
              <a:rPr lang="en-US" sz="2800" b="1" dirty="0">
                <a:latin typeface="+mn-lt"/>
              </a:rPr>
              <a:t>result output or state</a:t>
            </a:r>
          </a:p>
          <a:p>
            <a:pPr lvl="1"/>
            <a:r>
              <a:rPr lang="en-US" sz="2800" b="1" dirty="0">
                <a:latin typeface="+mn-lt"/>
              </a:rPr>
              <a:t>Name of the tested method</a:t>
            </a:r>
          </a:p>
          <a:p>
            <a:pPr lvl="1"/>
            <a:endParaRPr lang="en-US" sz="2800" dirty="0"/>
          </a:p>
          <a:p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Usually</a:t>
            </a:r>
            <a:r>
              <a:rPr lang="en-US" sz="2800" dirty="0"/>
              <a:t> [</a:t>
            </a:r>
            <a:r>
              <a:rPr lang="en-US" sz="2800" b="1" dirty="0" err="1">
                <a:latin typeface="+mn-lt"/>
              </a:rPr>
              <a:t>TestMethod_StateUnderTest_ExpectedBehavior</a:t>
            </a:r>
            <a:r>
              <a:rPr lang="en-US" sz="2800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9500880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F71980-6091-47C5-AA28-CF77E450C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When Should a Test be Changed or Removed?</a:t>
            </a:r>
            <a:endParaRPr lang="el-GR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993B46-BEF5-4B6F-B66B-B948AACEAA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3768350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Generally, a passing test </a:t>
            </a:r>
            <a:r>
              <a:rPr lang="en-US" sz="2800" b="1" dirty="0">
                <a:latin typeface="+mn-lt"/>
              </a:rPr>
              <a:t>should never be removed</a:t>
            </a:r>
          </a:p>
          <a:p>
            <a:pPr lvl="1"/>
            <a:r>
              <a:rPr lang="en-US" sz="2800" b="1" dirty="0">
                <a:latin typeface="+mn-lt"/>
              </a:rPr>
              <a:t>make sure that code changes don't break working code</a:t>
            </a:r>
          </a:p>
          <a:p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A </a:t>
            </a:r>
            <a:r>
              <a:rPr lang="en-US" sz="2800" b="1" dirty="0">
                <a:latin typeface="+mn-lt"/>
              </a:rPr>
              <a:t>passing test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should only be changed to make it </a:t>
            </a:r>
            <a:r>
              <a:rPr lang="en-US" sz="2800" b="1" dirty="0">
                <a:latin typeface="+mn-lt"/>
              </a:rPr>
              <a:t>more readable</a:t>
            </a:r>
          </a:p>
          <a:p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When </a:t>
            </a:r>
            <a:r>
              <a:rPr lang="en-US" sz="2800" b="1" dirty="0">
                <a:latin typeface="+mn-lt"/>
              </a:rPr>
              <a:t>tests don't pass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, it usually means there are </a:t>
            </a:r>
            <a:r>
              <a:rPr lang="en-US" sz="2800" b="1" dirty="0">
                <a:latin typeface="+mn-lt"/>
              </a:rPr>
              <a:t>conflicting requirements</a:t>
            </a:r>
          </a:p>
        </p:txBody>
      </p:sp>
    </p:spTree>
    <p:extLst>
      <p:ext uri="{BB962C8B-B14F-4D97-AF65-F5344CB8AC3E}">
        <p14:creationId xmlns:p14="http://schemas.microsoft.com/office/powerpoint/2010/main" val="39805800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752475" y="2486025"/>
            <a:ext cx="801052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THANK YOU </a:t>
            </a:r>
          </a:p>
        </p:txBody>
      </p:sp>
    </p:spTree>
    <p:extLst>
      <p:ext uri="{BB962C8B-B14F-4D97-AF65-F5344CB8AC3E}">
        <p14:creationId xmlns:p14="http://schemas.microsoft.com/office/powerpoint/2010/main" val="7134095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F71980-6091-47C5-AA28-CF77E450C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Definition</a:t>
            </a:r>
            <a:endParaRPr lang="el-GR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993B46-BEF5-4B6F-B66B-B948AACEAA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3768350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A unit test is a </a:t>
            </a:r>
            <a:r>
              <a:rPr lang="en-US" sz="2800" b="1" dirty="0">
                <a:latin typeface="+mn-lt"/>
              </a:rPr>
              <a:t>piece of code</a:t>
            </a:r>
            <a:r>
              <a:rPr lang="en-US" sz="2800" dirty="0">
                <a:latin typeface="+mn-lt"/>
              </a:rPr>
              <a:t>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written by a developer that exercises</a:t>
            </a:r>
            <a:r>
              <a:rPr lang="en-US" sz="2800" dirty="0">
                <a:latin typeface="+mn-lt"/>
              </a:rPr>
              <a:t> </a:t>
            </a:r>
            <a:r>
              <a:rPr lang="en-US" sz="2800" b="1" dirty="0">
                <a:latin typeface="+mn-lt"/>
              </a:rPr>
              <a:t>a very small, specific area of functionality of the code being tested</a:t>
            </a:r>
            <a:r>
              <a:rPr lang="en-US" sz="2800" dirty="0">
                <a:latin typeface="+mn-lt"/>
              </a:rPr>
              <a:t>.</a:t>
            </a:r>
          </a:p>
          <a:p>
            <a:endParaRPr lang="en-US" sz="2800" dirty="0">
              <a:latin typeface="+mn-lt"/>
            </a:endParaRPr>
          </a:p>
          <a:p>
            <a:r>
              <a:rPr lang="en-US" sz="2800" dirty="0">
                <a:latin typeface="+mn-lt"/>
              </a:rPr>
              <a:t>“</a:t>
            </a:r>
            <a:r>
              <a:rPr lang="en-US" sz="2800" b="1" dirty="0">
                <a:latin typeface="+mn-lt"/>
              </a:rPr>
              <a:t>Program testing can be used to show the presence of bugs but never to show </a:t>
            </a:r>
            <a:r>
              <a:rPr lang="en-US" sz="2800" b="1" dirty="0">
                <a:highlight>
                  <a:srgbClr val="FFFFFF"/>
                </a:highlight>
                <a:latin typeface="+mn-lt"/>
              </a:rPr>
              <a:t>their absence!</a:t>
            </a:r>
            <a:r>
              <a:rPr lang="en-US" sz="2800" dirty="0">
                <a:highlight>
                  <a:srgbClr val="FFFFFF"/>
                </a:highlight>
                <a:latin typeface="+mn-lt"/>
              </a:rPr>
              <a:t>”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- </a:t>
            </a:r>
            <a:r>
              <a:rPr lang="en-US" sz="2800" dirty="0" err="1">
                <a:solidFill>
                  <a:schemeClr val="bg1">
                    <a:lumMod val="50000"/>
                  </a:schemeClr>
                </a:solidFill>
                <a:latin typeface="+mn-lt"/>
              </a:rPr>
              <a:t>Edsger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 Dijkstra, [1972]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07998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F71980-6091-47C5-AA28-CF77E450C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Facts</a:t>
            </a:r>
            <a:endParaRPr lang="el-GR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993B46-BEF5-4B6F-B66B-B948AACEAA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4467598"/>
          </a:xfrm>
        </p:spPr>
        <p:txBody>
          <a:bodyPr>
            <a:normAutofit lnSpcReduction="10000"/>
          </a:bodyPr>
          <a:lstStyle/>
          <a:p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Tests are specific </a:t>
            </a:r>
            <a:r>
              <a:rPr lang="en-US" sz="2800" b="1" dirty="0">
                <a:latin typeface="+mn-lt"/>
              </a:rPr>
              <a:t>pieces of code</a:t>
            </a:r>
          </a:p>
          <a:p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In most cases unit tests are </a:t>
            </a:r>
            <a:r>
              <a:rPr lang="en-US" sz="2800" b="1" dirty="0">
                <a:latin typeface="+mn-lt"/>
              </a:rPr>
              <a:t>written by developers</a:t>
            </a:r>
            <a:r>
              <a:rPr lang="en-US" sz="2800" dirty="0">
                <a:latin typeface="+mn-lt"/>
              </a:rPr>
              <a:t>,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not by QA engineers</a:t>
            </a:r>
          </a:p>
          <a:p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Unit tests are </a:t>
            </a:r>
            <a:r>
              <a:rPr lang="en-US" sz="2800" b="1" dirty="0">
                <a:latin typeface="+mn-lt"/>
              </a:rPr>
              <a:t>released into the code repository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(TFS / SVN / Git) along with the code they test</a:t>
            </a:r>
          </a:p>
          <a:p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Unit testing </a:t>
            </a:r>
            <a:r>
              <a:rPr lang="en-US" sz="2800" b="1" dirty="0">
                <a:latin typeface="+mn-lt"/>
              </a:rPr>
              <a:t>framework is needed</a:t>
            </a:r>
          </a:p>
          <a:p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All </a:t>
            </a:r>
            <a:r>
              <a:rPr lang="en-US" sz="2800" b="1" dirty="0">
                <a:latin typeface="+mn-lt"/>
              </a:rPr>
              <a:t>classes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 should be tested</a:t>
            </a:r>
          </a:p>
          <a:p>
            <a:pPr>
              <a:lnSpc>
                <a:spcPct val="110000"/>
              </a:lnSpc>
            </a:pP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All </a:t>
            </a:r>
            <a:r>
              <a:rPr lang="en-US" sz="2800" b="1" dirty="0">
                <a:latin typeface="+mn-lt"/>
              </a:rPr>
              <a:t>methods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 should be tested</a:t>
            </a:r>
          </a:p>
          <a:p>
            <a:pPr>
              <a:lnSpc>
                <a:spcPct val="110000"/>
              </a:lnSpc>
            </a:pPr>
            <a:r>
              <a:rPr lang="en-US" sz="2800" b="1" dirty="0">
                <a:latin typeface="+mn-lt"/>
              </a:rPr>
              <a:t>All unit tests should pass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 before committing in the source control repository</a:t>
            </a:r>
          </a:p>
        </p:txBody>
      </p:sp>
    </p:spTree>
    <p:extLst>
      <p:ext uri="{BB962C8B-B14F-4D97-AF65-F5344CB8AC3E}">
        <p14:creationId xmlns:p14="http://schemas.microsoft.com/office/powerpoint/2010/main" val="15744411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F71980-6091-47C5-AA28-CF77E450C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Unit Test vs Test Driven Development (TDD)</a:t>
            </a:r>
            <a:endParaRPr lang="el-GR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993B46-BEF5-4B6F-B66B-B948AACEAA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415687"/>
          </a:xfrm>
        </p:spPr>
        <p:txBody>
          <a:bodyPr>
            <a:normAutofit fontScale="92500" lnSpcReduction="10000"/>
          </a:bodyPr>
          <a:lstStyle/>
          <a:p>
            <a:pPr fontAlgn="base"/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When you do </a:t>
            </a:r>
            <a:r>
              <a:rPr lang="en-US" sz="3300" b="1" dirty="0">
                <a:latin typeface="+mn-lt"/>
              </a:rPr>
              <a:t>traditional unit testing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, you </a:t>
            </a:r>
            <a:r>
              <a:rPr lang="en-US" sz="3300" b="1" dirty="0">
                <a:latin typeface="+mn-lt"/>
              </a:rPr>
              <a:t>write test after you wrote your code</a:t>
            </a:r>
            <a:endParaRPr lang="en-US" sz="2800" b="1" dirty="0">
              <a:solidFill>
                <a:schemeClr val="bg1">
                  <a:lumMod val="50000"/>
                </a:schemeClr>
              </a:solidFill>
              <a:latin typeface="+mn-lt"/>
            </a:endParaRPr>
          </a:p>
          <a:p>
            <a:pPr fontAlgn="base"/>
            <a:endParaRPr lang="en-US" sz="2800" b="1" dirty="0">
              <a:solidFill>
                <a:schemeClr val="bg1">
                  <a:lumMod val="50000"/>
                </a:schemeClr>
              </a:solidFill>
              <a:latin typeface="+mn-lt"/>
            </a:endParaRPr>
          </a:p>
          <a:p>
            <a:pPr fontAlgn="base"/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TDD is a </a:t>
            </a:r>
            <a:r>
              <a:rPr lang="en-US" sz="3400" b="1" dirty="0">
                <a:latin typeface="+mn-lt"/>
              </a:rPr>
              <a:t>design process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, not a testing process</a:t>
            </a:r>
          </a:p>
          <a:p>
            <a:pPr lvl="1" fontAlgn="base"/>
            <a:r>
              <a:rPr lang="en-US" sz="3400" b="1" dirty="0">
                <a:latin typeface="+mn-lt"/>
              </a:rPr>
              <a:t>Write unit test before writing code</a:t>
            </a:r>
          </a:p>
          <a:p>
            <a:pPr lvl="1" fontAlgn="base"/>
            <a:r>
              <a:rPr lang="en-US" sz="3400" b="1" dirty="0">
                <a:latin typeface="+mn-lt"/>
              </a:rPr>
              <a:t>Code is fully tested code upfront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. It's painless testing</a:t>
            </a:r>
          </a:p>
          <a:p>
            <a:pPr lvl="1" fontAlgn="base"/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Forces you to </a:t>
            </a:r>
            <a:r>
              <a:rPr lang="en-US" sz="3400" b="1" dirty="0">
                <a:latin typeface="+mn-lt"/>
              </a:rPr>
              <a:t>design your classes correctly</a:t>
            </a:r>
          </a:p>
          <a:p>
            <a:pPr lvl="1" fontAlgn="base"/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It also forces you to </a:t>
            </a:r>
            <a:r>
              <a:rPr lang="en-US" sz="3400" b="1" dirty="0">
                <a:latin typeface="+mn-lt"/>
              </a:rPr>
              <a:t>keep it simple stupid</a:t>
            </a:r>
          </a:p>
          <a:p>
            <a:pPr lvl="1" fontAlgn="base"/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Red-Green-Refactor is the absolute procrastination killer!</a:t>
            </a:r>
          </a:p>
          <a:p>
            <a:endParaRPr lang="en-US" sz="2800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38476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F71980-6091-47C5-AA28-CF77E450C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Types</a:t>
            </a:r>
            <a:endParaRPr lang="el-GR" sz="3600" dirty="0"/>
          </a:p>
        </p:txBody>
      </p:sp>
      <p:pic>
        <p:nvPicPr>
          <p:cNvPr id="3074" name="Picture 2" descr="https://www.inflectra.com/GraphicsViewer.aspx?url=~/Ideas/Topics/Testing-Methodologies.doc&amp;name=wordml://03000001.png">
            <a:extLst>
              <a:ext uri="{FF2B5EF4-FFF2-40B4-BE49-F238E27FC236}">
                <a16:creationId xmlns:a16="http://schemas.microsoft.com/office/drawing/2014/main" id="{09538C44-624E-4284-B236-F75F3486D1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7413" y="1473422"/>
            <a:ext cx="8214827" cy="3911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14224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F71980-6091-47C5-AA28-CF77E450C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Unit vs Integration Testing</a:t>
            </a:r>
            <a:endParaRPr lang="el-GR" sz="3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EB835A9-6C8E-4E13-AB23-A8A8FECBA2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3405" y="1232011"/>
            <a:ext cx="6858837" cy="4778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9466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F71980-6091-47C5-AA28-CF77E450C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Unit vs Integration </a:t>
            </a:r>
            <a:r>
              <a:rPr lang="en-US" sz="3600"/>
              <a:t>Testing Sample </a:t>
            </a:r>
            <a:r>
              <a:rPr lang="en-US" sz="3600" dirty="0"/>
              <a:t>(</a:t>
            </a:r>
            <a:r>
              <a:rPr lang="en-US" sz="3600" dirty="0" err="1"/>
              <a:t>oups</a:t>
            </a:r>
            <a:r>
              <a:rPr lang="en-US" sz="3600" dirty="0"/>
              <a:t>!)</a:t>
            </a:r>
            <a:endParaRPr lang="el-GR" sz="3600" dirty="0"/>
          </a:p>
        </p:txBody>
      </p:sp>
      <p:pic>
        <p:nvPicPr>
          <p:cNvPr id="1026" name="Picture 2" descr="http://ilkinulas.github.io/assets/integration_tests/no_integration_test.gif">
            <a:extLst>
              <a:ext uri="{FF2B5EF4-FFF2-40B4-BE49-F238E27FC236}">
                <a16:creationId xmlns:a16="http://schemas.microsoft.com/office/drawing/2014/main" id="{BF663785-ADBD-4AEF-9044-49A6B62C01DB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6525" y="1504950"/>
            <a:ext cx="6838950" cy="3848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18690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F71980-6091-47C5-AA28-CF77E450C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Unit Testing with Mocks</a:t>
            </a:r>
            <a:endParaRPr lang="el-GR" sz="3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93F3D2A-9C17-46FF-BDBB-7096C95D0C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5926" y="1217428"/>
            <a:ext cx="5936673" cy="4935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6549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F71980-6091-47C5-AA28-CF77E450C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Benefits</a:t>
            </a:r>
            <a:endParaRPr lang="el-GR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993B46-BEF5-4B6F-B66B-B948AACEAA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3768350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Dramatically </a:t>
            </a:r>
            <a:r>
              <a:rPr lang="en-US" sz="2800" b="1" dirty="0">
                <a:latin typeface="+mn-lt"/>
              </a:rPr>
              <a:t>decrease the number of defects in the code</a:t>
            </a:r>
          </a:p>
          <a:p>
            <a:r>
              <a:rPr lang="en-US" sz="2800" b="1" dirty="0">
                <a:latin typeface="+mn-lt"/>
              </a:rPr>
              <a:t>Improve design</a:t>
            </a:r>
          </a:p>
          <a:p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Are </a:t>
            </a:r>
            <a:r>
              <a:rPr lang="en-US" sz="2800" b="1" dirty="0">
                <a:latin typeface="+mn-lt"/>
              </a:rPr>
              <a:t>good documentation</a:t>
            </a:r>
          </a:p>
          <a:p>
            <a:r>
              <a:rPr lang="en-US" sz="2800" b="1" dirty="0">
                <a:latin typeface="+mn-lt"/>
              </a:rPr>
              <a:t>Reduce the cost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 of change</a:t>
            </a:r>
          </a:p>
          <a:p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Allow </a:t>
            </a:r>
            <a:r>
              <a:rPr lang="en-US" sz="2800" b="1" dirty="0">
                <a:latin typeface="+mn-lt"/>
              </a:rPr>
              <a:t>merciless refactoring </a:t>
            </a:r>
          </a:p>
        </p:txBody>
      </p:sp>
    </p:spTree>
    <p:extLst>
      <p:ext uri="{BB962C8B-B14F-4D97-AF65-F5344CB8AC3E}">
        <p14:creationId xmlns:p14="http://schemas.microsoft.com/office/powerpoint/2010/main" val="8081940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MST_COLOR_1" val="24,38,66,Dark 1"/>
  <p:tag name="MIO_MST_COLOR_2" val="255,255,255,Light 1"/>
  <p:tag name="MIO_MST_COLOR_3" val="0,155,116,Dark 2"/>
  <p:tag name="MIO_MST_COLOR_4" val="255,255,255,Light 2"/>
  <p:tag name="MIO_MST_COLOR_5" val="40,122,185,Accent 1"/>
  <p:tag name="MIO_MST_COLOR_6" val="231,133,35,Accent 2"/>
  <p:tag name="MIO_MST_COLOR_7" val="253,184,22,Accent 3"/>
  <p:tag name="MIO_MST_COLOR_8" val="9,160,219,Accent 4"/>
  <p:tag name="MIO_MST_COLOR_9" val="133,206,63,Accent 5"/>
  <p:tag name="MIO_MST_COLOR_10" val="99,192,185,Accent 6"/>
  <p:tag name="MIO_MST_COLOR_11" val="15,160,219,"/>
  <p:tag name="MIO_MST_COLOR_12" val="11,120,164,"/>
  <p:tag name="MIO_PRESI_FIRST_SLIDENUMBER" val="1"/>
  <p:tag name="MIO_HDS" val="True"/>
  <p:tag name="MIO_EK" val="1463"/>
  <p:tag name="MIO_UPDATE" val="True"/>
  <p:tag name="MIO_VERSION" val="29.09.2015 09:24:53"/>
  <p:tag name="MIO_DBID" val="13AFE5B2-300B-4455-88B7-51C17E0F218E"/>
  <p:tag name="MIO_LASTDOWNLOADED" val="09.10.2015 12:03:08"/>
  <p:tag name="MIO_OBJECTNAME" val="Master Office Theme"/>
  <p:tag name="MIO_LASTEDITORNAME" val="Karsten Borgmann"/>
</p:tagLst>
</file>

<file path=ppt/theme/theme1.xml><?xml version="1.0" encoding="utf-8"?>
<a:theme xmlns:a="http://schemas.openxmlformats.org/drawingml/2006/main" name="Office Theme">
  <a:themeElements>
    <a:clrScheme name="CareerBuilder Rebrand 2015">
      <a:dk1>
        <a:srgbClr val="182642"/>
      </a:dk1>
      <a:lt1>
        <a:sysClr val="window" lastClr="FFFFFF"/>
      </a:lt1>
      <a:dk2>
        <a:srgbClr val="009B74"/>
      </a:dk2>
      <a:lt2>
        <a:srgbClr val="FFFFFF"/>
      </a:lt2>
      <a:accent1>
        <a:srgbClr val="287AB9"/>
      </a:accent1>
      <a:accent2>
        <a:srgbClr val="E78523"/>
      </a:accent2>
      <a:accent3>
        <a:srgbClr val="FDB816"/>
      </a:accent3>
      <a:accent4>
        <a:srgbClr val="09A0DB"/>
      </a:accent4>
      <a:accent5>
        <a:srgbClr val="85CE3F"/>
      </a:accent5>
      <a:accent6>
        <a:srgbClr val="63C0B9"/>
      </a:accent6>
      <a:hlink>
        <a:srgbClr val="0FA0DB"/>
      </a:hlink>
      <a:folHlink>
        <a:srgbClr val="0B78A4"/>
      </a:folHlink>
    </a:clrScheme>
    <a:fontScheme name="CareerBuilder Rebrand 2015">
      <a:majorFont>
        <a:latin typeface="Calibri Light"/>
        <a:ea typeface=""/>
        <a:cs typeface=""/>
      </a:majorFont>
      <a:minorFont>
        <a:latin typeface="Calibri Light"/>
        <a:ea typeface=""/>
        <a:cs typeface=""/>
      </a:minorFont>
    </a:fontScheme>
    <a:fmtScheme name="Glossy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tint val="95000"/>
              <a:shade val="95000"/>
              <a:satMod val="120000"/>
            </a:schemeClr>
          </a:solidFill>
          <a:prstDash val="solid"/>
        </a:ln>
        <a:ln w="55000" cap="flat" cmpd="thickThin" algn="ctr">
          <a:solidFill>
            <a:schemeClr val="phClr">
              <a:tint val="90000"/>
              <a:satMod val="130000"/>
            </a:schemeClr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8469</TotalTime>
  <Words>339</Words>
  <Application>Microsoft Office PowerPoint</Application>
  <PresentationFormat>Widescreen</PresentationFormat>
  <Paragraphs>67</Paragraphs>
  <Slides>13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Rockwell</vt:lpstr>
      <vt:lpstr>Office Theme</vt:lpstr>
      <vt:lpstr>PowerPoint Presentation</vt:lpstr>
      <vt:lpstr>Definition</vt:lpstr>
      <vt:lpstr>Facts</vt:lpstr>
      <vt:lpstr>Unit Test vs Test Driven Development (TDD)</vt:lpstr>
      <vt:lpstr>Types</vt:lpstr>
      <vt:lpstr>Unit vs Integration Testing</vt:lpstr>
      <vt:lpstr>Unit vs Integration Testing Sample (oups!)</vt:lpstr>
      <vt:lpstr>Unit Testing with Mocks</vt:lpstr>
      <vt:lpstr>Benefits</vt:lpstr>
      <vt:lpstr>The 3A Pattern</vt:lpstr>
      <vt:lpstr>Best practices</vt:lpstr>
      <vt:lpstr>When Should a Test be Changed or Removed?</vt:lpstr>
      <vt:lpstr>PowerPoint Presentation</vt:lpstr>
    </vt:vector>
  </TitlesOfParts>
  <Company>CareerBuilder LLC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Stephanie Gaspary</dc:creator>
  <cp:lastModifiedBy>Dimitris Deligiorgis</cp:lastModifiedBy>
  <cp:revision>365</cp:revision>
  <dcterms:created xsi:type="dcterms:W3CDTF">2015-07-10T13:13:35Z</dcterms:created>
  <dcterms:modified xsi:type="dcterms:W3CDTF">2018-06-15T21:26:01Z</dcterms:modified>
</cp:coreProperties>
</file>